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6"/>
  </p:notesMasterIdLst>
  <p:sldIdLst>
    <p:sldId id="260" r:id="rId2"/>
    <p:sldId id="323" r:id="rId3"/>
    <p:sldId id="324" r:id="rId4"/>
    <p:sldId id="264" r:id="rId5"/>
    <p:sldId id="325" r:id="rId6"/>
    <p:sldId id="327" r:id="rId7"/>
    <p:sldId id="274" r:id="rId8"/>
    <p:sldId id="278" r:id="rId9"/>
    <p:sldId id="328" r:id="rId10"/>
    <p:sldId id="329" r:id="rId11"/>
    <p:sldId id="330" r:id="rId12"/>
    <p:sldId id="331" r:id="rId13"/>
    <p:sldId id="332" r:id="rId14"/>
    <p:sldId id="279" r:id="rId15"/>
    <p:sldId id="334" r:id="rId16"/>
    <p:sldId id="271" r:id="rId17"/>
    <p:sldId id="326" r:id="rId18"/>
    <p:sldId id="272" r:id="rId19"/>
    <p:sldId id="336" r:id="rId20"/>
    <p:sldId id="346" r:id="rId21"/>
    <p:sldId id="335" r:id="rId22"/>
    <p:sldId id="347" r:id="rId23"/>
    <p:sldId id="337" r:id="rId24"/>
    <p:sldId id="338" r:id="rId25"/>
    <p:sldId id="333" r:id="rId26"/>
    <p:sldId id="348" r:id="rId27"/>
    <p:sldId id="345" r:id="rId28"/>
    <p:sldId id="339" r:id="rId29"/>
    <p:sldId id="340" r:id="rId30"/>
    <p:sldId id="341" r:id="rId31"/>
    <p:sldId id="281" r:id="rId32"/>
    <p:sldId id="342" r:id="rId33"/>
    <p:sldId id="343" r:id="rId34"/>
    <p:sldId id="344" r:id="rId35"/>
  </p:sldIdLst>
  <p:sldSz cx="9144000" cy="5143500" type="screen16x9"/>
  <p:notesSz cx="6858000" cy="9144000"/>
  <p:embeddedFontLst>
    <p:embeddedFont>
      <p:font typeface="Google Sans" panose="020B0604020202020204" charset="0"/>
      <p:regular r:id="rId37"/>
      <p:bold r:id="rId38"/>
      <p:italic r:id="rId39"/>
      <p:boldItalic r:id="rId40"/>
    </p:embeddedFont>
    <p:embeddedFont>
      <p:font typeface="Google Sans Medium" panose="020B0604020202020204" charset="0"/>
      <p:regular r:id="rId41"/>
      <p:bold r:id="rId42"/>
      <p:italic r:id="rId43"/>
      <p:boldItalic r:id="rId44"/>
    </p:embeddedFont>
    <p:embeddedFont>
      <p:font typeface="Merriweather" panose="00000500000000000000"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Roboto Mono Light" panose="00000009000000000000" pitchFamily="49"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endParaRPr lang="en-US" sz="1100" dirty="0"/>
          </a:p>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endParaRPr lang="en-US" sz="1100" dirty="0"/>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038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extLst>
      <p:ext uri="{BB962C8B-B14F-4D97-AF65-F5344CB8AC3E}">
        <p14:creationId xmlns:p14="http://schemas.microsoft.com/office/powerpoint/2010/main" val="67739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7.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17" name="Google Shape;117;p24"/>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18" name="Google Shape;118;p24"/>
          <p:cNvSpPr txBox="1">
            <a:spLocks noGrp="1"/>
          </p:cNvSpPr>
          <p:nvPr>
            <p:ph type="title"/>
          </p:nvPr>
        </p:nvSpPr>
        <p:spPr>
          <a:xfrm>
            <a:off x="312234" y="2088995"/>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sp>
        <p:nvSpPr>
          <p:cNvPr id="119" name="Google Shape;119;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Vancouver</a:t>
            </a:r>
            <a:endParaRPr dirty="0">
              <a:solidFill>
                <a:schemeClr val="accent4"/>
              </a:solidFill>
            </a:endParaRPr>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5"/>
          <a:stretch>
            <a:fillRect/>
          </a:stretch>
        </p:blipFill>
        <p:spPr>
          <a:xfrm>
            <a:off x="5710242" y="-45045"/>
            <a:ext cx="3433757" cy="4705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Solve for one, extend to many</a:t>
            </a:r>
            <a:endParaRPr dirty="0"/>
          </a:p>
        </p:txBody>
      </p:sp>
    </p:spTree>
    <p:extLst>
      <p:ext uri="{BB962C8B-B14F-4D97-AF65-F5344CB8AC3E}">
        <p14:creationId xmlns:p14="http://schemas.microsoft.com/office/powerpoint/2010/main" val="288670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77014" y="1063082"/>
            <a:ext cx="6170341" cy="3932663"/>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Risk marginalization and only cater to the central, normal values as peak users in the Gaussian(bell) curve.</a:t>
            </a:r>
          </a:p>
        </p:txBody>
      </p:sp>
    </p:spTree>
    <p:extLst>
      <p:ext uri="{BB962C8B-B14F-4D97-AF65-F5344CB8AC3E}">
        <p14:creationId xmlns:p14="http://schemas.microsoft.com/office/powerpoint/2010/main" val="388657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55"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505522" y="4835723"/>
            <a:ext cx="6103133" cy="307777"/>
          </a:xfrm>
          <a:prstGeom prst="rect">
            <a:avLst/>
          </a:prstGeom>
          <a:noFill/>
        </p:spPr>
        <p:txBody>
          <a:bodyPr wrap="square" rtlCol="0">
            <a:spAutoFit/>
          </a:bodyPr>
          <a:lstStyle/>
          <a:p>
            <a:r>
              <a:rPr lang="en-CA"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fontScale="90000"/>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0"/>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152475"/>
            <a:ext cx="371938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extLst>
      <p:ext uri="{BB962C8B-B14F-4D97-AF65-F5344CB8AC3E}">
        <p14:creationId xmlns:p14="http://schemas.microsoft.com/office/powerpoint/2010/main" val="101630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75063" y="1531434"/>
            <a:ext cx="8110654" cy="1618641"/>
          </a:xfrm>
          <a:prstGeom prst="rect">
            <a:avLst/>
          </a:prstGeom>
        </p:spPr>
        <p:txBody>
          <a:bodyPr spcFirstLastPara="1" wrap="square" lIns="91425" tIns="91425" rIns="91425" bIns="91425" anchor="b" anchorCtr="0">
            <a:normAutofit/>
          </a:bodyPr>
          <a:lstStyle/>
          <a:p>
            <a:r>
              <a:rPr lang="en-CA" sz="3500" dirty="0">
                <a:latin typeface="Google Sans" panose="020B0604020202020204" charset="0"/>
                <a:ea typeface="Google Sans" panose="020B0604020202020204" charset="0"/>
                <a:cs typeface="Google Sans" panose="020B0604020202020204" charset="0"/>
              </a:rPr>
              <a:t>Abundance and not redundance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7638573" y="4296697"/>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316311" y="1875750"/>
            <a:ext cx="38415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Canary in the coalmine</a:t>
            </a:r>
            <a:endParaRPr lang="en-US" dirty="0"/>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1" y="126380"/>
            <a:ext cx="5151862" cy="4512527"/>
          </a:xfrm>
          <a:prstGeom prst="rect">
            <a:avLst/>
          </a:prstGeom>
        </p:spPr>
        <p:txBody>
          <a:bodyPr spcFirstLastPara="1" wrap="square" lIns="91425" tIns="91425" rIns="91425" bIns="91425" anchor="b" anchorCtr="0">
            <a:normAutofit/>
          </a:bodyPr>
          <a:lstStyle/>
          <a:p>
            <a:r>
              <a:rPr lang="en-US" sz="3300" dirty="0"/>
              <a:t>O</a:t>
            </a:r>
            <a:r>
              <a:rPr lang="en-US" sz="3300" b="1" dirty="0"/>
              <a:t>ften the first to sense danger akin to canaries in the coal mine</a:t>
            </a:r>
            <a:br>
              <a:rPr lang="en-US" sz="3300" b="1" dirty="0"/>
            </a:br>
            <a:br>
              <a:rPr lang="en-US" sz="3300" b="1" dirty="0"/>
            </a:br>
            <a:r>
              <a:rPr lang="en-US" sz="3300" b="1" dirty="0"/>
              <a:t>Preventing miscommunication and not overwhelming the users</a:t>
            </a:r>
            <a:endParaRPr lang="en" sz="33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28055" y="2067059"/>
            <a:ext cx="4243589" cy="235359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Guidelines</a:t>
            </a:r>
            <a:endParaRPr lang="en-US" dirty="0"/>
          </a:p>
        </p:txBody>
      </p:sp>
    </p:spTree>
    <p:extLst>
      <p:ext uri="{BB962C8B-B14F-4D97-AF65-F5344CB8AC3E}">
        <p14:creationId xmlns:p14="http://schemas.microsoft.com/office/powerpoint/2010/main" val="33906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idx="2"/>
          </p:nvPr>
        </p:nvSpPr>
        <p:spPr>
          <a:xfrm>
            <a:off x="167425" y="154546"/>
            <a:ext cx="4997003" cy="4481849"/>
          </a:xfrm>
          <a:prstGeom prst="rect">
            <a:avLst/>
          </a:prstGeom>
        </p:spPr>
        <p:txBody>
          <a:bodyPr spcFirstLastPara="1" wrap="square" lIns="91425" tIns="91425" rIns="91425" bIns="91425" anchor="t" anchorCtr="0">
            <a:normAutofit fontScale="90000"/>
          </a:bodyPr>
          <a:lstStyle/>
          <a:p>
            <a:pPr marL="127000" indent="0">
              <a:buNone/>
            </a:pPr>
            <a:r>
              <a:rPr lang="en-US" sz="2800" b="1" dirty="0">
                <a:latin typeface="Google Sans" panose="020B0604020202020204" charset="0"/>
                <a:ea typeface="Google Sans" panose="020B0604020202020204" charset="0"/>
                <a:cs typeface="Google Sans" panose="020B0604020202020204" charset="0"/>
              </a:rPr>
              <a:t>Avoid autoplay</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latin typeface="Google Sans" panose="020B0604020202020204" charset="0"/>
                <a:ea typeface="Google Sans" panose="020B0604020202020204" charset="0"/>
                <a:cs typeface="Google Sans" panose="020B0604020202020204" charset="0"/>
              </a:rPr>
              <a:t>Bring in the perspective of ND users </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idx="2"/>
          </p:nvPr>
        </p:nvSpPr>
        <p:spPr>
          <a:xfrm>
            <a:off x="0" y="244699"/>
            <a:ext cx="5074276" cy="4230710"/>
          </a:xfrm>
          <a:prstGeom prst="rect">
            <a:avLst/>
          </a:prstGeom>
        </p:spPr>
        <p:txBody>
          <a:bodyPr spcFirstLastPara="1" wrap="square" lIns="91425" tIns="91425" rIns="91425" bIns="91425" anchor="t" anchorCtr="0">
            <a:normAutofit fontScale="90000"/>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a:t>
            </a:r>
            <a:r>
              <a:rPr lang="en-US" sz="2800">
                <a:latin typeface="Google Sans" panose="020B0604020202020204" charset="0"/>
                <a:ea typeface="Google Sans" panose="020B0604020202020204" charset="0"/>
                <a:cs typeface="Google Sans" panose="020B0604020202020204" charset="0"/>
              </a:rPr>
              <a:t>in websites and </a:t>
            </a:r>
            <a:r>
              <a:rPr lang="en-US" sz="2800" dirty="0">
                <a:latin typeface="Google Sans" panose="020B0604020202020204" charset="0"/>
                <a:ea typeface="Google Sans" panose="020B0604020202020204" charset="0"/>
                <a:cs typeface="Google Sans" panose="020B0604020202020204" charset="0"/>
              </a:rPr>
              <a:t>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01977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408879" y="1229989"/>
            <a:ext cx="4163122" cy="23755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endParaRPr dirty="0">
              <a:solidFill>
                <a:schemeClr val="lt1"/>
              </a:solidFill>
            </a:endParaRPr>
          </a:p>
        </p:txBody>
      </p:sp>
      <p:pic>
        <p:nvPicPr>
          <p:cNvPr id="2" name="Google Shape;1084;p65">
            <a:extLst>
              <a:ext uri="{FF2B5EF4-FFF2-40B4-BE49-F238E27FC236}">
                <a16:creationId xmlns:a16="http://schemas.microsoft.com/office/drawing/2014/main" id="{24431557-AF58-9BC1-8966-53C8EF2DD5AE}"/>
              </a:ext>
            </a:extLst>
          </p:cNvPr>
          <p:cNvPicPr preferRelativeResize="0"/>
          <p:nvPr/>
        </p:nvPicPr>
        <p:blipFill rotWithShape="1">
          <a:blip r:embed="rId5">
            <a:alphaModFix/>
          </a:blip>
          <a:srcRect/>
          <a:stretch/>
        </p:blipFill>
        <p:spPr>
          <a:xfrm>
            <a:off x="168785" y="4420820"/>
            <a:ext cx="650100" cy="650100"/>
          </a:xfrm>
          <a:prstGeom prst="rect">
            <a:avLst/>
          </a:prstGeom>
          <a:noFill/>
          <a:ln>
            <a:noFill/>
          </a:ln>
        </p:spPr>
      </p:pic>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623" y="756425"/>
            <a:ext cx="3471747" cy="2791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371707" y="1018478"/>
            <a:ext cx="4200293" cy="25870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9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2386362" y="2247457"/>
            <a:ext cx="6252444"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4073913" y="1018479"/>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98" y="740535"/>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356834" y="1281448"/>
            <a:ext cx="6677696" cy="3862052"/>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680" dirty="0"/>
              <a:t>Neurodivergent brains are biologically different.</a:t>
            </a:r>
            <a:br>
              <a:rPr lang="en-US" sz="3680" dirty="0"/>
            </a:br>
            <a:br>
              <a:rPr lang="en-US" sz="3680" dirty="0"/>
            </a:br>
            <a:r>
              <a:rPr lang="en-US" sz="3680" dirty="0"/>
              <a:t>One cannot be "trained out of" the way their brain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850</Words>
  <Application>Microsoft Office PowerPoint</Application>
  <PresentationFormat>On-screen Show (16:9)</PresentationFormat>
  <Paragraphs>78</Paragraphs>
  <Slides>34</Slides>
  <Notes>28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open sans</vt:lpstr>
      <vt:lpstr>Arial</vt:lpstr>
      <vt:lpstr>Merriweather</vt:lpstr>
      <vt:lpstr>Google Sans Medium</vt:lpstr>
      <vt:lpstr>Roboto Mono Light</vt:lpstr>
      <vt:lpstr>Google Sans</vt:lpstr>
      <vt:lpstr>DevFest 2023</vt:lpstr>
      <vt:lpstr>Designing for Neurodiversity, Empathy, Human Centric Design and Inclusion in Software Applications  </vt:lpstr>
      <vt:lpstr>Glossophobia</vt:lpstr>
      <vt:lpstr>PowerPoint Presentation</vt:lpstr>
      <vt:lpstr>This is an example of section title slide</vt:lpstr>
      <vt:lpstr>What is Neurodiversity?  Accessibility vs ND  Guidelines for Design  Concluding Remarks </vt:lpstr>
      <vt:lpstr>PowerPoint Presentation</vt:lpstr>
      <vt:lpstr>Neurodivergent brains are biologically different.  One cannot be "trained out of" the way their brain works</vt:lpstr>
      <vt:lpstr>PowerPoint Presentation</vt:lpstr>
      <vt:lpstr>Not legally required until 1990 with the signing of Americans with Disabilities Act</vt:lpstr>
      <vt:lpstr>Solve for one, extend to many</vt:lpstr>
      <vt:lpstr>PowerPoint Presentation</vt:lpstr>
      <vt:lpstr>Risk marginalization and only cater to the central, normal values as peak users in the Gaussian(bell) curve.</vt:lpstr>
      <vt:lpstr>PowerPoint Presentation</vt:lpstr>
      <vt:lpstr>Be Kind and Forgiving  Grammarly - Disneyland of Spelling </vt:lpstr>
      <vt:lpstr>Implement a Forgiving Format to Accommodate Users’ Mistakes</vt:lpstr>
      <vt:lpstr>Forgot attachment?</vt:lpstr>
      <vt:lpstr>Abundance and not redundance</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23</cp:revision>
  <dcterms:modified xsi:type="dcterms:W3CDTF">2023-11-18T21:02:14Z</dcterms:modified>
</cp:coreProperties>
</file>